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slides/slide12.xml" ContentType="application/vnd.openxmlformats-officedocument.presentationml.slide+xml"/>
  <Override PartName="/ppt/presentation.xml" ContentType="application/vnd.openxmlformats-officedocument.presentationml.presentation.main+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3"/>
  </p:sldMasterIdLst>
  <p:notesMasterIdLst>
    <p:notesMasterId r:id="rId16"/>
  </p:notesMasterIdLst>
  <p:sldIdLst>
    <p:sldId id="256" r:id="rId4"/>
    <p:sldId id="277" r:id="rId5"/>
    <p:sldId id="257" r:id="rId6"/>
    <p:sldId id="260" r:id="rId7"/>
    <p:sldId id="278" r:id="rId8"/>
    <p:sldId id="264" r:id="rId9"/>
    <p:sldId id="279" r:id="rId10"/>
    <p:sldId id="274" r:id="rId11"/>
    <p:sldId id="273" r:id="rId12"/>
    <p:sldId id="269" r:id="rId13"/>
    <p:sldId id="268"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ニシナカ　イチカ" initials="ニ" lastIdx="2" clrIdx="0">
    <p:extLst>
      <p:ext uri="{19B8F6BF-5375-455C-9EA6-DF929625EA0E}">
        <p15:presenceInfo xmlns:p15="http://schemas.microsoft.com/office/powerpoint/2012/main" userId="S-1-5-21-2761928240-1881519649-977334154-7223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DE5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4725" autoAdjust="0"/>
  </p:normalViewPr>
  <p:slideViewPr>
    <p:cSldViewPr snapToGrid="0">
      <p:cViewPr varScale="1">
        <p:scale>
          <a:sx n="68" d="100"/>
          <a:sy n="68" d="100"/>
        </p:scale>
        <p:origin x="5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831AA-D16C-4540-B4A5-01AB35291F80}" type="datetimeFigureOut">
              <a:rPr kumimoji="1" lang="ja-JP" altLang="en-US" smtClean="0"/>
              <a:t>2024/3/18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4198F-B1D8-4504-8BE8-CF0E7CC5B470}" type="slidenum">
              <a:rPr kumimoji="1" lang="ja-JP" altLang="en-US" smtClean="0"/>
              <a:t>‹#›</a:t>
            </a:fld>
            <a:endParaRPr kumimoji="1" lang="ja-JP" altLang="en-US"/>
          </a:p>
        </p:txBody>
      </p:sp>
    </p:spTree>
    <p:extLst>
      <p:ext uri="{BB962C8B-B14F-4D97-AF65-F5344CB8AC3E}">
        <p14:creationId xmlns:p14="http://schemas.microsoft.com/office/powerpoint/2010/main" val="27090019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3/18/2024</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40F4739-9812-4A9F-890D-2AD6BA5F6EE8}" type="datetimeFigureOut">
              <a:rPr lang="en-US" dirty="0"/>
              <a:t>3/18/2024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ja-JP" altLang="en-US"/>
              <a:t>マスター タイトルの書式設定</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8845AC5-A3F8-44AA-BA8F-596CDCC976D3}" type="datetimeFigureOut">
              <a:rPr lang="en-US" dirty="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ja-JP" altLang="en-US"/>
              <a:t>マスター タイトルの書式設定</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873B183-A821-4095-A363-9EC968635539}" type="datetimeFigureOut">
              <a:rPr lang="en-US" dirty="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4D01B4-0AA5-45E6-B2E6-5FA4078AEBCF}" type="datetimeFigureOut">
              <a:rPr lang="en-US" dirty="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3/18/2024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3/18/2024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AA073D-A903-47F8-8D16-77642FB0DF1F}" type="datetimeFigureOut">
              <a:rPr lang="en-US" dirty="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3/18/2024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3/18/2024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3/18/2024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3/18/2024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E665CEB-0076-4E37-B880-BCEA9784DE0A}" type="datetimeFigureOut">
              <a:rPr lang="en-US" dirty="0"/>
              <a:t>3/18/2024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149E5E-3896-4118-99A7-7B85668F1C5E}" type="datetimeFigureOut">
              <a:rPr lang="en-US" dirty="0"/>
              <a:t>3/18/2024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3/18/2024</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kumimoji="1" sz="3600" b="0" i="0" kern="1200">
          <a:solidFill>
            <a:schemeClr val="bg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FC191B4B-B743-494B-80DC-727FE9B525BA}"/>
              </a:ext>
            </a:extLst>
          </p:cNvPr>
          <p:cNvSpPr>
            <a:spLocks noGrp="1"/>
          </p:cNvSpPr>
          <p:nvPr>
            <p:ph type="subTitle" idx="1"/>
          </p:nvPr>
        </p:nvSpPr>
        <p:spPr>
          <a:xfrm>
            <a:off x="4994485" y="3429000"/>
            <a:ext cx="2203029" cy="861420"/>
          </a:xfrm>
        </p:spPr>
        <p:txBody>
          <a:bodyPr>
            <a:noAutofit/>
          </a:bodyPr>
          <a:lstStyle/>
          <a:p>
            <a:r>
              <a:rPr kumimoji="1" lang="en-US" altLang="ja-JP" sz="4000" dirty="0">
                <a:latin typeface="HGP創英ﾌﾟﾚｾﾞﾝｽEB" panose="02020800000000000000" pitchFamily="18" charset="-128"/>
                <a:ea typeface="HGP創英ﾌﾟﾚｾﾞﾝｽEB" panose="02020800000000000000" pitchFamily="18" charset="-128"/>
              </a:rPr>
              <a:t>1</a:t>
            </a:r>
            <a:r>
              <a:rPr kumimoji="1" lang="ja-JP" altLang="en-US" sz="4000" dirty="0">
                <a:latin typeface="HGP創英ﾌﾟﾚｾﾞﾝｽEB" panose="02020800000000000000" pitchFamily="18" charset="-128"/>
                <a:ea typeface="HGP創英ﾌﾟﾚｾﾞﾝｽEB" panose="02020800000000000000" pitchFamily="18" charset="-128"/>
              </a:rPr>
              <a:t>組 </a:t>
            </a:r>
            <a:r>
              <a:rPr kumimoji="1" lang="en-US" altLang="ja-JP" sz="4000" dirty="0">
                <a:latin typeface="HGP創英ﾌﾟﾚｾﾞﾝｽEB" panose="02020800000000000000" pitchFamily="18" charset="-128"/>
                <a:ea typeface="HGP創英ﾌﾟﾚｾﾞﾝｽEB" panose="02020800000000000000" pitchFamily="18" charset="-128"/>
              </a:rPr>
              <a:t>3</a:t>
            </a:r>
            <a:r>
              <a:rPr kumimoji="1" lang="ja-JP" altLang="en-US" sz="4000" dirty="0">
                <a:latin typeface="HGP創英ﾌﾟﾚｾﾞﾝｽEB" panose="02020800000000000000" pitchFamily="18" charset="-128"/>
                <a:ea typeface="HGP創英ﾌﾟﾚｾﾞﾝｽEB" panose="02020800000000000000" pitchFamily="18" charset="-128"/>
              </a:rPr>
              <a:t>班</a:t>
            </a:r>
          </a:p>
        </p:txBody>
      </p:sp>
      <p:sp>
        <p:nvSpPr>
          <p:cNvPr id="5" name="タイトル 4">
            <a:extLst>
              <a:ext uri="{FF2B5EF4-FFF2-40B4-BE49-F238E27FC236}">
                <a16:creationId xmlns:a16="http://schemas.microsoft.com/office/drawing/2014/main" id="{AC92D48F-6DEA-4161-9C89-209096A41713}"/>
              </a:ext>
            </a:extLst>
          </p:cNvPr>
          <p:cNvSpPr>
            <a:spLocks noGrp="1"/>
          </p:cNvSpPr>
          <p:nvPr>
            <p:ph type="ctrTitle"/>
          </p:nvPr>
        </p:nvSpPr>
        <p:spPr>
          <a:xfrm>
            <a:off x="2288024" y="2156883"/>
            <a:ext cx="7615950" cy="1329267"/>
          </a:xfrm>
        </p:spPr>
        <p:txBody>
          <a:bodyPr/>
          <a:lstStyle/>
          <a:p>
            <a:r>
              <a:rPr lang="en-US" altLang="ja-JP" sz="6000" dirty="0">
                <a:latin typeface="HGP創英ﾌﾟﾚｾﾞﾝｽEB" panose="02020800000000000000" pitchFamily="18" charset="-128"/>
                <a:ea typeface="HGP創英ﾌﾟﾚｾﾞﾝｽEB" panose="02020800000000000000" pitchFamily="18" charset="-128"/>
              </a:rPr>
              <a:t>e-sports</a:t>
            </a:r>
            <a:r>
              <a:rPr lang="ja-JP" altLang="en-US" sz="6000" dirty="0">
                <a:latin typeface="HGP創英ﾌﾟﾚｾﾞﾝｽEB" panose="02020800000000000000" pitchFamily="18" charset="-128"/>
                <a:ea typeface="HGP創英ﾌﾟﾚｾﾞﾝｽEB" panose="02020800000000000000" pitchFamily="18" charset="-128"/>
              </a:rPr>
              <a:t>と体のつながり</a:t>
            </a:r>
          </a:p>
        </p:txBody>
      </p:sp>
    </p:spTree>
    <p:extLst>
      <p:ext uri="{BB962C8B-B14F-4D97-AF65-F5344CB8AC3E}">
        <p14:creationId xmlns:p14="http://schemas.microsoft.com/office/powerpoint/2010/main" val="2693263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IN_20240306_15_52_16_Pro_Slomo">
            <a:hlinkClick r:id="" action="ppaction://media"/>
            <a:extLst>
              <a:ext uri="{FF2B5EF4-FFF2-40B4-BE49-F238E27FC236}">
                <a16:creationId xmlns:a16="http://schemas.microsoft.com/office/drawing/2014/main" id="{EC40EDEA-C74F-4FFE-A9C2-0FCA087D436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87784"/>
            <a:ext cx="12192000" cy="7145784"/>
          </a:xfrm>
          <a:prstGeom prst="rect">
            <a:avLst/>
          </a:prstGeom>
        </p:spPr>
      </p:pic>
    </p:spTree>
    <p:extLst>
      <p:ext uri="{BB962C8B-B14F-4D97-AF65-F5344CB8AC3E}">
        <p14:creationId xmlns:p14="http://schemas.microsoft.com/office/powerpoint/2010/main" val="7624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6DA76C-6F0B-46DE-8CF9-302CBAABF99F}"/>
              </a:ext>
            </a:extLst>
          </p:cNvPr>
          <p:cNvSpPr>
            <a:spLocks noGrp="1"/>
          </p:cNvSpPr>
          <p:nvPr>
            <p:ph type="title"/>
          </p:nvPr>
        </p:nvSpPr>
        <p:spPr>
          <a:xfrm>
            <a:off x="697807" y="925542"/>
            <a:ext cx="8761413" cy="706964"/>
          </a:xfrm>
        </p:spPr>
        <p:txBody>
          <a:bodyPr/>
          <a:lstStyle/>
          <a:p>
            <a:r>
              <a:rPr kumimoji="1" lang="ja-JP" altLang="en-US" sz="8000" dirty="0"/>
              <a:t>まとめ</a:t>
            </a:r>
          </a:p>
        </p:txBody>
      </p:sp>
      <p:pic>
        <p:nvPicPr>
          <p:cNvPr id="1026" name="Picture 2" descr="目を輝かせている人のイラスト（女性） | かわいいフリー素材集 いらすとや">
            <a:extLst>
              <a:ext uri="{FF2B5EF4-FFF2-40B4-BE49-F238E27FC236}">
                <a16:creationId xmlns:a16="http://schemas.microsoft.com/office/drawing/2014/main" id="{F7297762-8EC7-4FF3-B242-AE2C335CAAF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4570" y="4197474"/>
            <a:ext cx="2516573" cy="25452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脳みその検索結果 | かわいいフリー素材集 いらすとや">
            <a:extLst>
              <a:ext uri="{FF2B5EF4-FFF2-40B4-BE49-F238E27FC236}">
                <a16:creationId xmlns:a16="http://schemas.microsoft.com/office/drawing/2014/main" id="{2D87C452-1A05-41D5-9D35-A5436BCCB33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716068" y="4305966"/>
            <a:ext cx="2328224" cy="232822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22726628-B977-48AA-8965-D204C55B21B0}"/>
              </a:ext>
            </a:extLst>
          </p:cNvPr>
          <p:cNvSpPr txBox="1"/>
          <p:nvPr/>
        </p:nvSpPr>
        <p:spPr>
          <a:xfrm>
            <a:off x="2661143" y="3135645"/>
            <a:ext cx="7878726" cy="2123658"/>
          </a:xfrm>
          <a:prstGeom prst="rect">
            <a:avLst/>
          </a:prstGeom>
          <a:noFill/>
        </p:spPr>
        <p:txBody>
          <a:bodyPr wrap="square" rtlCol="0">
            <a:spAutoFit/>
          </a:bodyPr>
          <a:lstStyle/>
          <a:p>
            <a:r>
              <a:rPr kumimoji="1" lang="ja-JP" altLang="en-US" sz="4400" b="1" dirty="0"/>
              <a:t>うまく付き合っていくことで視力を下げずに脳の活性化も期待できる</a:t>
            </a:r>
          </a:p>
        </p:txBody>
      </p:sp>
    </p:spTree>
    <p:extLst>
      <p:ext uri="{BB962C8B-B14F-4D97-AF65-F5344CB8AC3E}">
        <p14:creationId xmlns:p14="http://schemas.microsoft.com/office/powerpoint/2010/main" val="268515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10D8CE0-D15A-4372-8195-BBB2671729E7}"/>
              </a:ext>
            </a:extLst>
          </p:cNvPr>
          <p:cNvSpPr txBox="1"/>
          <p:nvPr/>
        </p:nvSpPr>
        <p:spPr>
          <a:xfrm>
            <a:off x="527825" y="356838"/>
            <a:ext cx="7627434" cy="769441"/>
          </a:xfrm>
          <a:prstGeom prst="rect">
            <a:avLst/>
          </a:prstGeom>
          <a:noFill/>
        </p:spPr>
        <p:txBody>
          <a:bodyPr wrap="square" rtlCol="0">
            <a:spAutoFit/>
          </a:bodyPr>
          <a:lstStyle/>
          <a:p>
            <a:r>
              <a:rPr kumimoji="1" lang="ja-JP" altLang="en-US" sz="4400" b="1" u="sng" dirty="0">
                <a:solidFill>
                  <a:srgbClr val="C00000"/>
                </a:solidFill>
              </a:rPr>
              <a:t>視力を下げない習慣を！！</a:t>
            </a:r>
          </a:p>
        </p:txBody>
      </p:sp>
      <p:sp>
        <p:nvSpPr>
          <p:cNvPr id="9" name="正方形/長方形 8">
            <a:extLst>
              <a:ext uri="{FF2B5EF4-FFF2-40B4-BE49-F238E27FC236}">
                <a16:creationId xmlns:a16="http://schemas.microsoft.com/office/drawing/2014/main" id="{F5F86F6E-F0F9-4D98-8576-66294AB9BA2E}"/>
              </a:ext>
            </a:extLst>
          </p:cNvPr>
          <p:cNvSpPr/>
          <p:nvPr/>
        </p:nvSpPr>
        <p:spPr>
          <a:xfrm>
            <a:off x="6562824" y="2571848"/>
            <a:ext cx="5041232" cy="3851254"/>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1" name="Picture 2" descr="眼球運動イラスト｜無料イラスト・フリー素材なら「イラストAC」">
            <a:extLst>
              <a:ext uri="{FF2B5EF4-FFF2-40B4-BE49-F238E27FC236}">
                <a16:creationId xmlns:a16="http://schemas.microsoft.com/office/drawing/2014/main" id="{BF423484-7029-4BB0-8905-05B437FDA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755" y="2614635"/>
            <a:ext cx="4511370" cy="3680108"/>
          </a:xfrm>
          <a:prstGeom prst="rect">
            <a:avLst/>
          </a:prstGeom>
          <a:noFill/>
          <a:extLst>
            <a:ext uri="{909E8E84-426E-40DD-AFC4-6F175D3DCCD1}">
              <a14:hiddenFill xmlns:a14="http://schemas.microsoft.com/office/drawing/2010/main">
                <a:solidFill>
                  <a:srgbClr val="FFFFFF"/>
                </a:solidFill>
              </a14:hiddenFill>
            </a:ext>
          </a:extLst>
        </p:spPr>
      </p:pic>
      <p:sp>
        <p:nvSpPr>
          <p:cNvPr id="2" name="四角形: 角を丸くする 1">
            <a:extLst>
              <a:ext uri="{FF2B5EF4-FFF2-40B4-BE49-F238E27FC236}">
                <a16:creationId xmlns:a16="http://schemas.microsoft.com/office/drawing/2014/main" id="{3F3A7A93-3AF2-45C3-BC01-92726B77FD74}"/>
              </a:ext>
            </a:extLst>
          </p:cNvPr>
          <p:cNvSpPr/>
          <p:nvPr/>
        </p:nvSpPr>
        <p:spPr>
          <a:xfrm>
            <a:off x="324498" y="3722913"/>
            <a:ext cx="5973395" cy="2778249"/>
          </a:xfrm>
          <a:prstGeom prst="roundRect">
            <a:avLst/>
          </a:prstGeom>
          <a:solidFill>
            <a:schemeClr val="accent4">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800" b="1" dirty="0">
              <a:solidFill>
                <a:schemeClr val="tx1"/>
              </a:solidFill>
            </a:endParaRPr>
          </a:p>
          <a:p>
            <a:pPr algn="ctr"/>
            <a:r>
              <a:rPr kumimoji="1" lang="ja-JP" altLang="en-US" sz="2800" b="1" dirty="0">
                <a:solidFill>
                  <a:schemeClr val="tx1"/>
                </a:solidFill>
              </a:rPr>
              <a:t>誰でも簡単にできる！</a:t>
            </a:r>
            <a:r>
              <a:rPr kumimoji="1" lang="ja-JP" altLang="en-US" sz="2800" b="1" dirty="0">
                <a:solidFill>
                  <a:schemeClr val="tx2"/>
                </a:solidFill>
              </a:rPr>
              <a:t>目玉ぐるぐる体操！</a:t>
            </a:r>
            <a:endParaRPr kumimoji="1" lang="en-US" altLang="ja-JP" sz="2800" b="1" dirty="0">
              <a:solidFill>
                <a:schemeClr val="tx2"/>
              </a:solidFill>
            </a:endParaRPr>
          </a:p>
          <a:p>
            <a:pPr algn="ctr"/>
            <a:r>
              <a:rPr kumimoji="1" lang="ja-JP" altLang="en-US" sz="2000" b="1" dirty="0">
                <a:solidFill>
                  <a:schemeClr val="tx1"/>
                </a:solidFill>
              </a:rPr>
              <a:t>両方の目を大きな</a:t>
            </a:r>
            <a:r>
              <a:rPr kumimoji="1" lang="ja-JP" altLang="en-US" sz="2000" b="1" dirty="0">
                <a:solidFill>
                  <a:srgbClr val="FF0000"/>
                </a:solidFill>
              </a:rPr>
              <a:t>円を描くように</a:t>
            </a:r>
            <a:r>
              <a:rPr kumimoji="1" lang="ja-JP" altLang="en-US" sz="2000" b="1" dirty="0">
                <a:solidFill>
                  <a:schemeClr val="tx1"/>
                </a:solidFill>
              </a:rPr>
              <a:t>ゆっくり回転させるだけ！</a:t>
            </a:r>
            <a:endParaRPr kumimoji="1" lang="en-US" altLang="ja-JP" sz="2000" b="1" dirty="0">
              <a:solidFill>
                <a:schemeClr val="tx1"/>
              </a:solidFill>
            </a:endParaRPr>
          </a:p>
          <a:p>
            <a:pPr algn="ctr"/>
            <a:r>
              <a:rPr kumimoji="1" lang="ja-JP" altLang="en-US" sz="2000" b="1" dirty="0">
                <a:solidFill>
                  <a:srgbClr val="FFFF00"/>
                </a:solidFill>
              </a:rPr>
              <a:t>☆</a:t>
            </a:r>
            <a:r>
              <a:rPr kumimoji="1" lang="ja-JP" altLang="en-US" sz="2000" b="1" dirty="0">
                <a:solidFill>
                  <a:srgbClr val="FF0000"/>
                </a:solidFill>
              </a:rPr>
              <a:t>１周するのに</a:t>
            </a:r>
            <a:r>
              <a:rPr kumimoji="1" lang="en-US" altLang="ja-JP" sz="2000" b="1" dirty="0">
                <a:solidFill>
                  <a:srgbClr val="FF0000"/>
                </a:solidFill>
              </a:rPr>
              <a:t>10</a:t>
            </a:r>
            <a:r>
              <a:rPr kumimoji="1" lang="ja-JP" altLang="en-US" sz="2000" b="1" dirty="0">
                <a:solidFill>
                  <a:srgbClr val="FF0000"/>
                </a:solidFill>
              </a:rPr>
              <a:t>秒</a:t>
            </a:r>
            <a:r>
              <a:rPr kumimoji="1" lang="ja-JP" altLang="en-US" sz="2000" b="1" dirty="0">
                <a:solidFill>
                  <a:schemeClr val="tx1"/>
                </a:solidFill>
              </a:rPr>
              <a:t>くらいかける</a:t>
            </a:r>
            <a:endParaRPr kumimoji="1" lang="en-US" altLang="ja-JP" sz="2000" b="1" dirty="0">
              <a:solidFill>
                <a:schemeClr val="tx1"/>
              </a:solidFill>
            </a:endParaRPr>
          </a:p>
          <a:p>
            <a:pPr algn="ctr"/>
            <a:r>
              <a:rPr kumimoji="1" lang="ja-JP" altLang="en-US" sz="2000" b="1" dirty="0">
                <a:solidFill>
                  <a:srgbClr val="FFFF00"/>
                </a:solidFill>
              </a:rPr>
              <a:t>☆</a:t>
            </a:r>
            <a:r>
              <a:rPr kumimoji="1" lang="ja-JP" altLang="en-US" sz="2000" b="1" dirty="0">
                <a:solidFill>
                  <a:schemeClr val="tx1"/>
                </a:solidFill>
              </a:rPr>
              <a:t>目をぐるぐるさせるのが気持ち悪かったら</a:t>
            </a:r>
            <a:r>
              <a:rPr kumimoji="1" lang="ja-JP" altLang="en-US" sz="2000" b="1" dirty="0">
                <a:solidFill>
                  <a:srgbClr val="FF0000"/>
                </a:solidFill>
              </a:rPr>
              <a:t>目を閉じたままでも</a:t>
            </a:r>
            <a:r>
              <a:rPr kumimoji="1" lang="en-US" altLang="ja-JP" sz="2000" b="1" dirty="0">
                <a:solidFill>
                  <a:srgbClr val="FF0000"/>
                </a:solidFill>
              </a:rPr>
              <a:t>OK!</a:t>
            </a:r>
          </a:p>
          <a:p>
            <a:pPr algn="ctr"/>
            <a:endParaRPr kumimoji="1" lang="en-US" altLang="ja-JP" sz="2000" b="1" dirty="0">
              <a:solidFill>
                <a:srgbClr val="C00000"/>
              </a:solidFill>
            </a:endParaRPr>
          </a:p>
        </p:txBody>
      </p:sp>
      <p:sp>
        <p:nvSpPr>
          <p:cNvPr id="5" name="吹き出し: 円形 4">
            <a:extLst>
              <a:ext uri="{FF2B5EF4-FFF2-40B4-BE49-F238E27FC236}">
                <a16:creationId xmlns:a16="http://schemas.microsoft.com/office/drawing/2014/main" id="{0D1BC802-6987-4FE7-955B-4B64E35B6108}"/>
              </a:ext>
            </a:extLst>
          </p:cNvPr>
          <p:cNvSpPr/>
          <p:nvPr/>
        </p:nvSpPr>
        <p:spPr>
          <a:xfrm rot="1052223">
            <a:off x="7445830" y="561043"/>
            <a:ext cx="3028950" cy="1635247"/>
          </a:xfrm>
          <a:prstGeom prst="wedgeEllipseCallou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B60DE79-21F6-4F05-9511-869C88D510F0}"/>
              </a:ext>
            </a:extLst>
          </p:cNvPr>
          <p:cNvSpPr txBox="1"/>
          <p:nvPr/>
        </p:nvSpPr>
        <p:spPr>
          <a:xfrm rot="1101446">
            <a:off x="7569355" y="1203530"/>
            <a:ext cx="3028171" cy="584775"/>
          </a:xfrm>
          <a:prstGeom prst="rect">
            <a:avLst/>
          </a:prstGeom>
          <a:noFill/>
        </p:spPr>
        <p:txBody>
          <a:bodyPr wrap="square" rtlCol="0">
            <a:spAutoFit/>
          </a:bodyPr>
          <a:lstStyle/>
          <a:p>
            <a:r>
              <a:rPr kumimoji="1" lang="ja-JP" altLang="en-US" sz="3200" b="1" spc="-150" dirty="0">
                <a:solidFill>
                  <a:schemeClr val="accent4">
                    <a:lumMod val="50000"/>
                  </a:schemeClr>
                </a:solidFill>
              </a:rPr>
              <a:t>やってみよう！</a:t>
            </a:r>
          </a:p>
        </p:txBody>
      </p:sp>
      <p:sp>
        <p:nvSpPr>
          <p:cNvPr id="6" name="四角形: 角を丸くする 5">
            <a:extLst>
              <a:ext uri="{FF2B5EF4-FFF2-40B4-BE49-F238E27FC236}">
                <a16:creationId xmlns:a16="http://schemas.microsoft.com/office/drawing/2014/main" id="{92CFCCCA-36EB-40DC-A472-A5E04669812D}"/>
              </a:ext>
            </a:extLst>
          </p:cNvPr>
          <p:cNvSpPr/>
          <p:nvPr/>
        </p:nvSpPr>
        <p:spPr>
          <a:xfrm>
            <a:off x="324499" y="1310909"/>
            <a:ext cx="5973394" cy="2227374"/>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2"/>
                </a:solidFill>
              </a:rPr>
              <a:t>視力を下げないようにするには？</a:t>
            </a:r>
            <a:endParaRPr kumimoji="1" lang="en-US" altLang="ja-JP" sz="2800" b="1" dirty="0">
              <a:solidFill>
                <a:schemeClr val="tx2"/>
              </a:solidFill>
            </a:endParaRPr>
          </a:p>
          <a:p>
            <a:pPr algn="ctr"/>
            <a:r>
              <a:rPr kumimoji="1" lang="en-US" altLang="ja-JP" sz="2400" b="1" dirty="0">
                <a:solidFill>
                  <a:schemeClr val="tx1"/>
                </a:solidFill>
              </a:rPr>
              <a:t>【</a:t>
            </a:r>
            <a:r>
              <a:rPr kumimoji="1" lang="ja-JP" altLang="en-US" sz="2400" b="1" dirty="0">
                <a:solidFill>
                  <a:schemeClr val="tx1"/>
                </a:solidFill>
              </a:rPr>
              <a:t>１</a:t>
            </a:r>
            <a:r>
              <a:rPr kumimoji="1" lang="en-US" altLang="ja-JP" sz="2400" b="1" dirty="0">
                <a:solidFill>
                  <a:schemeClr val="tx1"/>
                </a:solidFill>
              </a:rPr>
              <a:t>】</a:t>
            </a:r>
            <a:r>
              <a:rPr kumimoji="1" lang="ja-JP" altLang="en-US" sz="2400" b="1" dirty="0">
                <a:solidFill>
                  <a:schemeClr val="tx1"/>
                </a:solidFill>
              </a:rPr>
              <a:t>目のためにモニターを大きくし、端末から</a:t>
            </a:r>
            <a:r>
              <a:rPr kumimoji="1" lang="en-US" altLang="ja-JP" sz="2400" b="1" dirty="0">
                <a:solidFill>
                  <a:srgbClr val="FF0000"/>
                </a:solidFill>
              </a:rPr>
              <a:t>30</a:t>
            </a:r>
            <a:r>
              <a:rPr kumimoji="1" lang="ja-JP" altLang="en-US" sz="2400" b="1" dirty="0">
                <a:solidFill>
                  <a:srgbClr val="FF0000"/>
                </a:solidFill>
              </a:rPr>
              <a:t>㎝以上離れる</a:t>
            </a:r>
            <a:r>
              <a:rPr kumimoji="1" lang="ja-JP" altLang="en-US" sz="2400" b="1" dirty="0">
                <a:solidFill>
                  <a:schemeClr val="tx1"/>
                </a:solidFill>
              </a:rPr>
              <a:t>習慣をつける</a:t>
            </a:r>
            <a:endParaRPr kumimoji="1" lang="en-US" altLang="ja-JP" sz="2400" b="1" dirty="0">
              <a:solidFill>
                <a:schemeClr val="tx1"/>
              </a:solidFill>
            </a:endParaRPr>
          </a:p>
          <a:p>
            <a:pPr algn="ctr"/>
            <a:r>
              <a:rPr kumimoji="1" lang="en-US" altLang="ja-JP" sz="2400" b="1" dirty="0">
                <a:solidFill>
                  <a:schemeClr val="tx1"/>
                </a:solidFill>
              </a:rPr>
              <a:t>【</a:t>
            </a:r>
            <a:r>
              <a:rPr kumimoji="1" lang="ja-JP" altLang="en-US" sz="2400" b="1" dirty="0">
                <a:solidFill>
                  <a:schemeClr val="tx1"/>
                </a:solidFill>
              </a:rPr>
              <a:t>２</a:t>
            </a:r>
            <a:r>
              <a:rPr kumimoji="1" lang="en-US" altLang="ja-JP" sz="2400" b="1" dirty="0">
                <a:solidFill>
                  <a:schemeClr val="tx1"/>
                </a:solidFill>
              </a:rPr>
              <a:t>】30</a:t>
            </a:r>
            <a:r>
              <a:rPr kumimoji="1" lang="ja-JP" altLang="en-US" sz="2400" b="1" dirty="0">
                <a:solidFill>
                  <a:schemeClr val="tx1"/>
                </a:solidFill>
              </a:rPr>
              <a:t>分に</a:t>
            </a:r>
            <a:r>
              <a:rPr kumimoji="1" lang="en-US" altLang="ja-JP" sz="2400" b="1" dirty="0">
                <a:solidFill>
                  <a:schemeClr val="tx1"/>
                </a:solidFill>
              </a:rPr>
              <a:t>1</a:t>
            </a:r>
            <a:r>
              <a:rPr kumimoji="1" lang="ja-JP" altLang="en-US" sz="2400" b="1" dirty="0">
                <a:solidFill>
                  <a:schemeClr val="tx1"/>
                </a:solidFill>
              </a:rPr>
              <a:t>回、</a:t>
            </a:r>
            <a:r>
              <a:rPr kumimoji="1" lang="en-US" altLang="ja-JP" sz="2400" b="1" dirty="0">
                <a:solidFill>
                  <a:srgbClr val="FF0000"/>
                </a:solidFill>
              </a:rPr>
              <a:t>6m</a:t>
            </a:r>
            <a:r>
              <a:rPr kumimoji="1" lang="ja-JP" altLang="en-US" sz="2400" b="1" dirty="0">
                <a:solidFill>
                  <a:srgbClr val="FF0000"/>
                </a:solidFill>
              </a:rPr>
              <a:t>先を</a:t>
            </a:r>
            <a:r>
              <a:rPr kumimoji="1" lang="en-US" altLang="ja-JP" sz="2400" b="1" dirty="0">
                <a:solidFill>
                  <a:srgbClr val="FF0000"/>
                </a:solidFill>
              </a:rPr>
              <a:t>20</a:t>
            </a:r>
            <a:r>
              <a:rPr kumimoji="1" lang="ja-JP" altLang="en-US" sz="2400" b="1" dirty="0">
                <a:solidFill>
                  <a:srgbClr val="FF0000"/>
                </a:solidFill>
              </a:rPr>
              <a:t>秒</a:t>
            </a:r>
            <a:r>
              <a:rPr kumimoji="1" lang="ja-JP" altLang="en-US" sz="2400" b="1" dirty="0">
                <a:solidFill>
                  <a:schemeClr val="tx1"/>
                </a:solidFill>
              </a:rPr>
              <a:t>ほど見て目を休ませる</a:t>
            </a:r>
            <a:endParaRPr kumimoji="1" lang="en-US" altLang="ja-JP" sz="2400" b="1" dirty="0">
              <a:solidFill>
                <a:schemeClr val="tx1"/>
              </a:solidFill>
            </a:endParaRPr>
          </a:p>
        </p:txBody>
      </p:sp>
    </p:spTree>
    <p:extLst>
      <p:ext uri="{BB962C8B-B14F-4D97-AF65-F5344CB8AC3E}">
        <p14:creationId xmlns:p14="http://schemas.microsoft.com/office/powerpoint/2010/main" val="4195564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3CB576-56E5-4824-9C39-1D267AE754DF}"/>
              </a:ext>
            </a:extLst>
          </p:cNvPr>
          <p:cNvSpPr>
            <a:spLocks noGrp="1"/>
          </p:cNvSpPr>
          <p:nvPr>
            <p:ph type="title"/>
          </p:nvPr>
        </p:nvSpPr>
        <p:spPr/>
        <p:txBody>
          <a:bodyPr/>
          <a:lstStyle/>
          <a:p>
            <a:r>
              <a:rPr kumimoji="1" lang="ja-JP" altLang="en-US" sz="6000" b="1" dirty="0"/>
              <a:t>結論</a:t>
            </a:r>
          </a:p>
        </p:txBody>
      </p:sp>
      <p:sp>
        <p:nvSpPr>
          <p:cNvPr id="7" name="テキスト ボックス 6">
            <a:extLst>
              <a:ext uri="{FF2B5EF4-FFF2-40B4-BE49-F238E27FC236}">
                <a16:creationId xmlns:a16="http://schemas.microsoft.com/office/drawing/2014/main" id="{BA29EBBB-4CCE-450B-958E-52BD8FF71AAD}"/>
              </a:ext>
            </a:extLst>
          </p:cNvPr>
          <p:cNvSpPr txBox="1"/>
          <p:nvPr/>
        </p:nvSpPr>
        <p:spPr>
          <a:xfrm>
            <a:off x="477317" y="3241974"/>
            <a:ext cx="11379947" cy="2308324"/>
          </a:xfrm>
          <a:prstGeom prst="rect">
            <a:avLst/>
          </a:prstGeom>
          <a:noFill/>
        </p:spPr>
        <p:txBody>
          <a:bodyPr wrap="square" rtlCol="0">
            <a:spAutoFit/>
          </a:bodyPr>
          <a:lstStyle/>
          <a:p>
            <a:r>
              <a:rPr kumimoji="1" lang="en-US" altLang="ja-JP" sz="7200" b="1" kern="1200" dirty="0">
                <a:solidFill>
                  <a:schemeClr val="tx1"/>
                </a:solidFill>
                <a:latin typeface="+mn-lt"/>
                <a:ea typeface="+mn-ea"/>
                <a:cs typeface="+mn-cs"/>
              </a:rPr>
              <a:t>e-sports</a:t>
            </a:r>
            <a:r>
              <a:rPr kumimoji="1" lang="ja-JP" altLang="en-US" sz="7200" b="1" kern="1200" dirty="0">
                <a:solidFill>
                  <a:schemeClr val="tx1"/>
                </a:solidFill>
                <a:latin typeface="+mn-lt"/>
                <a:ea typeface="+mn-ea"/>
                <a:cs typeface="+mn-cs"/>
              </a:rPr>
              <a:t>は</a:t>
            </a:r>
            <a:r>
              <a:rPr kumimoji="1" lang="ja-JP" altLang="en-US" sz="7200" b="1" kern="1200" dirty="0">
                <a:solidFill>
                  <a:srgbClr val="FF0000"/>
                </a:solidFill>
                <a:latin typeface="+mn-lt"/>
                <a:ea typeface="+mn-ea"/>
                <a:cs typeface="+mn-cs"/>
              </a:rPr>
              <a:t>脳に良い影響</a:t>
            </a:r>
            <a:r>
              <a:rPr kumimoji="1" lang="ja-JP" altLang="en-US" sz="7200" b="1" kern="1200" dirty="0">
                <a:solidFill>
                  <a:schemeClr val="tx1"/>
                </a:solidFill>
                <a:latin typeface="+mn-lt"/>
                <a:ea typeface="+mn-ea"/>
                <a:cs typeface="+mn-cs"/>
              </a:rPr>
              <a:t>を与えることができる</a:t>
            </a:r>
          </a:p>
        </p:txBody>
      </p:sp>
    </p:spTree>
    <p:extLst>
      <p:ext uri="{BB962C8B-B14F-4D97-AF65-F5344CB8AC3E}">
        <p14:creationId xmlns:p14="http://schemas.microsoft.com/office/powerpoint/2010/main" val="107233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目つきの悪い人のイラスト | かわいいフリー素材集 いらすとや">
            <a:extLst>
              <a:ext uri="{FF2B5EF4-FFF2-40B4-BE49-F238E27FC236}">
                <a16:creationId xmlns:a16="http://schemas.microsoft.com/office/drawing/2014/main" id="{6CC134C6-1D70-489E-9FB7-CDC7EB9A2D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1909" y="2219896"/>
            <a:ext cx="3210091" cy="438986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プレースホルダー 3">
            <a:extLst>
              <a:ext uri="{FF2B5EF4-FFF2-40B4-BE49-F238E27FC236}">
                <a16:creationId xmlns:a16="http://schemas.microsoft.com/office/drawing/2014/main" id="{481586B2-B549-4B36-9FE3-4D5BB3ABFABB}"/>
              </a:ext>
            </a:extLst>
          </p:cNvPr>
          <p:cNvSpPr>
            <a:spLocks noGrp="1"/>
          </p:cNvSpPr>
          <p:nvPr>
            <p:ph type="body" sz="half" idx="2"/>
          </p:nvPr>
        </p:nvSpPr>
        <p:spPr>
          <a:xfrm>
            <a:off x="412003" y="3599651"/>
            <a:ext cx="9401847" cy="2476500"/>
          </a:xfrm>
        </p:spPr>
        <p:txBody>
          <a:bodyPr>
            <a:normAutofit/>
          </a:bodyPr>
          <a:lstStyle/>
          <a:p>
            <a:r>
              <a:rPr lang="ja-JP" altLang="en-US" sz="6000" dirty="0"/>
              <a:t>・視力に悪影響を与える。</a:t>
            </a:r>
            <a:endParaRPr lang="en-US" altLang="ja-JP" sz="6000" dirty="0"/>
          </a:p>
          <a:p>
            <a:r>
              <a:rPr lang="ja-JP" altLang="en-US" sz="6000" dirty="0"/>
              <a:t>・ゲーム依存が増える。</a:t>
            </a:r>
          </a:p>
        </p:txBody>
      </p:sp>
      <p:sp>
        <p:nvSpPr>
          <p:cNvPr id="9" name="タイトル 8">
            <a:extLst>
              <a:ext uri="{FF2B5EF4-FFF2-40B4-BE49-F238E27FC236}">
                <a16:creationId xmlns:a16="http://schemas.microsoft.com/office/drawing/2014/main" id="{2639ABCE-76AD-480E-91D9-514C5FDED37C}"/>
              </a:ext>
            </a:extLst>
          </p:cNvPr>
          <p:cNvSpPr>
            <a:spLocks noGrp="1"/>
          </p:cNvSpPr>
          <p:nvPr>
            <p:ph type="title"/>
          </p:nvPr>
        </p:nvSpPr>
        <p:spPr>
          <a:xfrm>
            <a:off x="988191" y="1127212"/>
            <a:ext cx="8825659" cy="1379755"/>
          </a:xfrm>
        </p:spPr>
        <p:txBody>
          <a:bodyPr/>
          <a:lstStyle/>
          <a:p>
            <a:r>
              <a:rPr lang="ja-JP" altLang="en-US" dirty="0">
                <a:solidFill>
                  <a:schemeClr val="bg1"/>
                </a:solidFill>
              </a:rPr>
              <a:t>アンケートの中から注目した意見</a:t>
            </a:r>
          </a:p>
        </p:txBody>
      </p:sp>
    </p:spTree>
    <p:extLst>
      <p:ext uri="{BB962C8B-B14F-4D97-AF65-F5344CB8AC3E}">
        <p14:creationId xmlns:p14="http://schemas.microsoft.com/office/powerpoint/2010/main" val="176963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4B72D9-0667-4C05-BDF8-AF4B17EDB85C}"/>
              </a:ext>
            </a:extLst>
          </p:cNvPr>
          <p:cNvSpPr>
            <a:spLocks noGrp="1"/>
          </p:cNvSpPr>
          <p:nvPr>
            <p:ph type="title"/>
          </p:nvPr>
        </p:nvSpPr>
        <p:spPr>
          <a:xfrm>
            <a:off x="738086" y="763988"/>
            <a:ext cx="8761413" cy="882952"/>
          </a:xfrm>
        </p:spPr>
        <p:txBody>
          <a:bodyPr/>
          <a:lstStyle/>
          <a:p>
            <a:r>
              <a:rPr lang="ja-JP" altLang="en-US" sz="4000" b="1" dirty="0"/>
              <a:t>・</a:t>
            </a:r>
            <a:r>
              <a:rPr kumimoji="1" lang="ja-JP" altLang="en-US" sz="4000" b="1" dirty="0"/>
              <a:t>視力</a:t>
            </a:r>
            <a:r>
              <a:rPr lang="ja-JP" altLang="en-US" sz="4000" b="1" dirty="0"/>
              <a:t>に悪影響を与える</a:t>
            </a:r>
            <a:endParaRPr kumimoji="1" lang="ja-JP" altLang="en-US" sz="4000" b="1" dirty="0"/>
          </a:p>
        </p:txBody>
      </p:sp>
      <p:sp>
        <p:nvSpPr>
          <p:cNvPr id="3" name="テキスト プレースホルダー 2">
            <a:extLst>
              <a:ext uri="{FF2B5EF4-FFF2-40B4-BE49-F238E27FC236}">
                <a16:creationId xmlns:a16="http://schemas.microsoft.com/office/drawing/2014/main" id="{AEE4FFC0-60C2-4BE6-9A92-B0CF65F0922C}"/>
              </a:ext>
            </a:extLst>
          </p:cNvPr>
          <p:cNvSpPr>
            <a:spLocks noGrp="1"/>
          </p:cNvSpPr>
          <p:nvPr>
            <p:ph type="body" idx="1"/>
          </p:nvPr>
        </p:nvSpPr>
        <p:spPr>
          <a:xfrm>
            <a:off x="1154952" y="5177365"/>
            <a:ext cx="3200480" cy="706964"/>
          </a:xfrm>
        </p:spPr>
        <p:txBody>
          <a:bodyPr/>
          <a:lstStyle/>
          <a:p>
            <a:r>
              <a:rPr kumimoji="1" lang="ja-JP" altLang="en-US" b="1" dirty="0">
                <a:solidFill>
                  <a:srgbClr val="FF0000"/>
                </a:solidFill>
              </a:rPr>
              <a:t>ゲームをする</a:t>
            </a:r>
          </a:p>
        </p:txBody>
      </p:sp>
      <p:sp>
        <p:nvSpPr>
          <p:cNvPr id="6" name="テキスト プレースホルダー 5">
            <a:extLst>
              <a:ext uri="{FF2B5EF4-FFF2-40B4-BE49-F238E27FC236}">
                <a16:creationId xmlns:a16="http://schemas.microsoft.com/office/drawing/2014/main" id="{70758C37-BBC9-4BDF-BF85-116FB77D0BFA}"/>
              </a:ext>
            </a:extLst>
          </p:cNvPr>
          <p:cNvSpPr>
            <a:spLocks noGrp="1"/>
          </p:cNvSpPr>
          <p:nvPr>
            <p:ph type="body" sz="quarter" idx="3"/>
          </p:nvPr>
        </p:nvSpPr>
        <p:spPr>
          <a:xfrm>
            <a:off x="4572537" y="5233174"/>
            <a:ext cx="3046766" cy="651156"/>
          </a:xfrm>
        </p:spPr>
        <p:txBody>
          <a:bodyPr/>
          <a:lstStyle/>
          <a:p>
            <a:r>
              <a:rPr kumimoji="1" lang="ja-JP" altLang="en-US" b="1" dirty="0">
                <a:solidFill>
                  <a:srgbClr val="FF0000"/>
                </a:solidFill>
              </a:rPr>
              <a:t>勉強をする</a:t>
            </a:r>
          </a:p>
        </p:txBody>
      </p:sp>
      <p:pic>
        <p:nvPicPr>
          <p:cNvPr id="2050" name="Picture 2" descr="ゲームに熱中している男の子のイラスト | かわいいフリー素材集 いらすとや">
            <a:extLst>
              <a:ext uri="{FF2B5EF4-FFF2-40B4-BE49-F238E27FC236}">
                <a16:creationId xmlns:a16="http://schemas.microsoft.com/office/drawing/2014/main" id="{2CA49048-77BD-4288-92BE-983956AD0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86" y="2290766"/>
            <a:ext cx="3727713" cy="29424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勉強のイラスト「テスト勉強・男の子」 | かわいいフリー素材集 いらすとや">
            <a:extLst>
              <a:ext uri="{FF2B5EF4-FFF2-40B4-BE49-F238E27FC236}">
                <a16:creationId xmlns:a16="http://schemas.microsoft.com/office/drawing/2014/main" id="{2F008E7F-B62B-49C3-899F-AF46CB13C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818" y="2027749"/>
            <a:ext cx="3021230" cy="32637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スマートフォンに熱中する人のイラスト（男性） | かわいいフリー素材集 いらすとや">
            <a:extLst>
              <a:ext uri="{FF2B5EF4-FFF2-40B4-BE49-F238E27FC236}">
                <a16:creationId xmlns:a16="http://schemas.microsoft.com/office/drawing/2014/main" id="{419E6186-9E3A-4E6A-8E5C-3FCAFE1020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0393" y="2027749"/>
            <a:ext cx="2729807" cy="320542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プレースホルダー 4">
            <a:extLst>
              <a:ext uri="{FF2B5EF4-FFF2-40B4-BE49-F238E27FC236}">
                <a16:creationId xmlns:a16="http://schemas.microsoft.com/office/drawing/2014/main" id="{03E12E1C-7C50-4F0E-9B39-BA08A035588A}"/>
              </a:ext>
            </a:extLst>
          </p:cNvPr>
          <p:cNvSpPr>
            <a:spLocks noGrp="1"/>
          </p:cNvSpPr>
          <p:nvPr>
            <p:ph type="body" sz="quarter" idx="13"/>
          </p:nvPr>
        </p:nvSpPr>
        <p:spPr>
          <a:xfrm>
            <a:off x="7913131" y="5404304"/>
            <a:ext cx="2659619" cy="480025"/>
          </a:xfrm>
        </p:spPr>
        <p:txBody>
          <a:bodyPr/>
          <a:lstStyle/>
          <a:p>
            <a:r>
              <a:rPr lang="ja-JP" altLang="en-US" b="1" dirty="0">
                <a:solidFill>
                  <a:srgbClr val="FF0000"/>
                </a:solidFill>
              </a:rPr>
              <a:t>スマホを使用する</a:t>
            </a:r>
          </a:p>
        </p:txBody>
      </p:sp>
    </p:spTree>
    <p:extLst>
      <p:ext uri="{BB962C8B-B14F-4D97-AF65-F5344CB8AC3E}">
        <p14:creationId xmlns:p14="http://schemas.microsoft.com/office/powerpoint/2010/main" val="183595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fade">
                                      <p:cBhvr>
                                        <p:cTn id="27" dur="500"/>
                                        <p:tgtEl>
                                          <p:spTgt spid="20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31CF8416-C93C-4580-88D5-5A6A183A017C}"/>
              </a:ext>
            </a:extLst>
          </p:cNvPr>
          <p:cNvSpPr>
            <a:spLocks noGrp="1"/>
          </p:cNvSpPr>
          <p:nvPr>
            <p:ph type="body" idx="1"/>
          </p:nvPr>
        </p:nvSpPr>
        <p:spPr/>
        <p:txBody>
          <a:bodyPr/>
          <a:lstStyle/>
          <a:p>
            <a:endParaRPr kumimoji="1" lang="ja-JP" altLang="en-US" dirty="0"/>
          </a:p>
        </p:txBody>
      </p:sp>
      <p:sp>
        <p:nvSpPr>
          <p:cNvPr id="5" name="タイトル 4">
            <a:extLst>
              <a:ext uri="{FF2B5EF4-FFF2-40B4-BE49-F238E27FC236}">
                <a16:creationId xmlns:a16="http://schemas.microsoft.com/office/drawing/2014/main" id="{1D1D93A8-1D1B-41C0-9EBD-4C727F2A1C2E}"/>
              </a:ext>
            </a:extLst>
          </p:cNvPr>
          <p:cNvSpPr>
            <a:spLocks noGrp="1"/>
          </p:cNvSpPr>
          <p:nvPr>
            <p:ph type="title"/>
          </p:nvPr>
        </p:nvSpPr>
        <p:spPr>
          <a:xfrm>
            <a:off x="1154954" y="2370667"/>
            <a:ext cx="11483360" cy="1822514"/>
          </a:xfrm>
        </p:spPr>
        <p:txBody>
          <a:bodyPr/>
          <a:lstStyle/>
          <a:p>
            <a:r>
              <a:rPr lang="ja-JP" altLang="en-US" sz="9600" dirty="0"/>
              <a:t>すべて手元作業！</a:t>
            </a:r>
          </a:p>
        </p:txBody>
      </p:sp>
    </p:spTree>
    <p:extLst>
      <p:ext uri="{BB962C8B-B14F-4D97-AF65-F5344CB8AC3E}">
        <p14:creationId xmlns:p14="http://schemas.microsoft.com/office/powerpoint/2010/main" val="185631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B7324A-C09A-416F-852A-C1FA5D0F4169}"/>
              </a:ext>
            </a:extLst>
          </p:cNvPr>
          <p:cNvSpPr>
            <a:spLocks noGrp="1"/>
          </p:cNvSpPr>
          <p:nvPr>
            <p:ph type="title"/>
          </p:nvPr>
        </p:nvSpPr>
        <p:spPr/>
        <p:txBody>
          <a:bodyPr/>
          <a:lstStyle/>
          <a:p>
            <a:r>
              <a:rPr lang="ja-JP" altLang="en-US" sz="4400" dirty="0"/>
              <a:t>視力が下がらないようにするには</a:t>
            </a:r>
            <a:endParaRPr kumimoji="1" lang="ja-JP" altLang="en-US" sz="4400" dirty="0"/>
          </a:p>
        </p:txBody>
      </p:sp>
      <p:sp>
        <p:nvSpPr>
          <p:cNvPr id="3" name="コンテンツ プレースホルダー 2">
            <a:extLst>
              <a:ext uri="{FF2B5EF4-FFF2-40B4-BE49-F238E27FC236}">
                <a16:creationId xmlns:a16="http://schemas.microsoft.com/office/drawing/2014/main" id="{6F343174-807A-48E0-8452-74CBDB14CEF2}"/>
              </a:ext>
            </a:extLst>
          </p:cNvPr>
          <p:cNvSpPr>
            <a:spLocks noGrp="1"/>
          </p:cNvSpPr>
          <p:nvPr>
            <p:ph idx="1"/>
          </p:nvPr>
        </p:nvSpPr>
        <p:spPr>
          <a:xfrm>
            <a:off x="1154953" y="2585054"/>
            <a:ext cx="10348524" cy="3299278"/>
          </a:xfrm>
        </p:spPr>
        <p:txBody>
          <a:bodyPr>
            <a:normAutofit fontScale="92500" lnSpcReduction="10000"/>
          </a:bodyPr>
          <a:lstStyle/>
          <a:p>
            <a:pPr marL="0" indent="0">
              <a:buNone/>
            </a:pPr>
            <a:r>
              <a:rPr kumimoji="1" lang="en-US" altLang="ja-JP" sz="4400" dirty="0"/>
              <a:t>1</a:t>
            </a:r>
            <a:r>
              <a:rPr lang="ja-JP" altLang="en-US" sz="4400" dirty="0"/>
              <a:t>、</a:t>
            </a:r>
            <a:r>
              <a:rPr kumimoji="1" lang="ja-JP" altLang="en-US" sz="4400" dirty="0"/>
              <a:t>目のためにモニターを大きくし、端末から</a:t>
            </a:r>
            <a:r>
              <a:rPr kumimoji="1" lang="ja-JP" altLang="en-US" sz="4400" dirty="0">
                <a:solidFill>
                  <a:srgbClr val="FF0000"/>
                </a:solidFill>
              </a:rPr>
              <a:t>３０ｃｍ以上</a:t>
            </a:r>
            <a:r>
              <a:rPr kumimoji="1" lang="ja-JP" altLang="en-US" sz="4400" dirty="0"/>
              <a:t>離れる習慣を！</a:t>
            </a:r>
            <a:endParaRPr kumimoji="1" lang="en-US" altLang="ja-JP" sz="4400" dirty="0"/>
          </a:p>
          <a:p>
            <a:pPr marL="0" indent="0">
              <a:buNone/>
            </a:pPr>
            <a:endParaRPr kumimoji="1" lang="en-US" altLang="ja-JP" sz="4400" dirty="0"/>
          </a:p>
          <a:p>
            <a:pPr marL="0" indent="0">
              <a:buNone/>
            </a:pPr>
            <a:r>
              <a:rPr kumimoji="1" lang="en-US" altLang="ja-JP" sz="4400" dirty="0"/>
              <a:t>2</a:t>
            </a:r>
            <a:r>
              <a:rPr lang="ja-JP" altLang="en-US" sz="4400" dirty="0"/>
              <a:t>、</a:t>
            </a:r>
            <a:r>
              <a:rPr kumimoji="1" lang="ja-JP" altLang="en-US" sz="4400" dirty="0"/>
              <a:t>３０分に１回、</a:t>
            </a:r>
            <a:r>
              <a:rPr kumimoji="1" lang="ja-JP" altLang="en-US" sz="4400" dirty="0">
                <a:solidFill>
                  <a:srgbClr val="FF0000"/>
                </a:solidFill>
              </a:rPr>
              <a:t>６メートル先を２０秒</a:t>
            </a:r>
            <a:r>
              <a:rPr kumimoji="1" lang="ja-JP" altLang="en-US" sz="4400" dirty="0"/>
              <a:t>ほど見て目を休ませよう</a:t>
            </a:r>
            <a:endParaRPr kumimoji="1" lang="en-US" altLang="ja-JP" sz="4400" dirty="0"/>
          </a:p>
          <a:p>
            <a:pPr marL="0" indent="0">
              <a:buNone/>
            </a:pPr>
            <a:endParaRPr kumimoji="1" lang="ja-JP" altLang="en-US" sz="3600" dirty="0"/>
          </a:p>
        </p:txBody>
      </p:sp>
    </p:spTree>
    <p:extLst>
      <p:ext uri="{BB962C8B-B14F-4D97-AF65-F5344CB8AC3E}">
        <p14:creationId xmlns:p14="http://schemas.microsoft.com/office/powerpoint/2010/main" val="305626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E2A8F1-7CFF-40C7-8706-51271723D5F5}"/>
              </a:ext>
            </a:extLst>
          </p:cNvPr>
          <p:cNvSpPr>
            <a:spLocks noGrp="1"/>
          </p:cNvSpPr>
          <p:nvPr>
            <p:ph type="title"/>
          </p:nvPr>
        </p:nvSpPr>
        <p:spPr>
          <a:xfrm>
            <a:off x="596615" y="1434272"/>
            <a:ext cx="3986017" cy="1606639"/>
          </a:xfrm>
        </p:spPr>
        <p:txBody>
          <a:bodyPr/>
          <a:lstStyle/>
          <a:p>
            <a:r>
              <a:rPr kumimoji="1" lang="ja-JP" altLang="en-US" sz="4000" b="1" dirty="0"/>
              <a:t>・ゲーム依存が増える</a:t>
            </a:r>
          </a:p>
        </p:txBody>
      </p:sp>
      <p:sp>
        <p:nvSpPr>
          <p:cNvPr id="3" name="コンテンツ プレースホルダー 2">
            <a:extLst>
              <a:ext uri="{FF2B5EF4-FFF2-40B4-BE49-F238E27FC236}">
                <a16:creationId xmlns:a16="http://schemas.microsoft.com/office/drawing/2014/main" id="{CEB8CA7A-9E75-4869-B247-45B200801156}"/>
              </a:ext>
            </a:extLst>
          </p:cNvPr>
          <p:cNvSpPr>
            <a:spLocks noGrp="1"/>
          </p:cNvSpPr>
          <p:nvPr>
            <p:ph idx="1"/>
          </p:nvPr>
        </p:nvSpPr>
        <p:spPr>
          <a:xfrm>
            <a:off x="5494067" y="748473"/>
            <a:ext cx="6101317" cy="4572000"/>
          </a:xfrm>
        </p:spPr>
        <p:txBody>
          <a:bodyPr>
            <a:normAutofit/>
          </a:bodyPr>
          <a:lstStyle/>
          <a:p>
            <a:pPr marL="0" indent="0">
              <a:buNone/>
            </a:pPr>
            <a:r>
              <a:rPr kumimoji="1" lang="ja-JP" altLang="en-US" dirty="0"/>
              <a:t>　　　　　　　</a:t>
            </a:r>
            <a:r>
              <a:rPr kumimoji="1" lang="ja-JP" altLang="en-US" sz="3200" dirty="0"/>
              <a:t>ゲーム依存</a:t>
            </a:r>
            <a:endParaRPr kumimoji="1" lang="en-US" altLang="ja-JP" sz="3200" dirty="0"/>
          </a:p>
          <a:p>
            <a:pPr marL="0" indent="0">
              <a:buNone/>
            </a:pPr>
            <a:r>
              <a:rPr kumimoji="1" lang="ja-JP" altLang="en-US" sz="3200" dirty="0"/>
              <a:t>　　　　　　⇓</a:t>
            </a:r>
            <a:endParaRPr kumimoji="1" lang="en-US" altLang="ja-JP" sz="3200" dirty="0"/>
          </a:p>
          <a:p>
            <a:pPr marL="0" indent="0">
              <a:buNone/>
            </a:pPr>
            <a:r>
              <a:rPr lang="ja-JP" altLang="en-US" sz="3200" dirty="0"/>
              <a:t>・コミュニケーションを大切　　　　　　　　　　　　　　　　　　　　　　　　　　　　　　　　　　　　　　　にする</a:t>
            </a:r>
            <a:endParaRPr lang="en-US" altLang="ja-JP" sz="3200" dirty="0"/>
          </a:p>
          <a:p>
            <a:pPr marL="0" indent="0">
              <a:buNone/>
            </a:pPr>
            <a:r>
              <a:rPr kumimoji="1" lang="ja-JP" altLang="en-US" sz="3200" dirty="0"/>
              <a:t>　・使用のルールを決める</a:t>
            </a:r>
            <a:endParaRPr kumimoji="1" lang="en-US" altLang="ja-JP" sz="3200" dirty="0"/>
          </a:p>
          <a:p>
            <a:pPr marL="0" indent="0">
              <a:buNone/>
            </a:pPr>
            <a:r>
              <a:rPr lang="ja-JP" altLang="en-US" sz="3200" dirty="0"/>
              <a:t>　　　　　　⇓</a:t>
            </a:r>
            <a:endParaRPr lang="en-US" altLang="ja-JP" sz="3200" dirty="0"/>
          </a:p>
          <a:p>
            <a:pPr marL="0" indent="0">
              <a:buNone/>
            </a:pPr>
            <a:r>
              <a:rPr kumimoji="1" lang="ja-JP" altLang="en-US" sz="3200" dirty="0"/>
              <a:t>　　　防ぐことができる</a:t>
            </a:r>
          </a:p>
        </p:txBody>
      </p:sp>
      <p:pic>
        <p:nvPicPr>
          <p:cNvPr id="5" name="Picture 4" descr="ゲーム依存症・ゲーム中毒のイラスト | かわいいフリー素材集 いらすとや">
            <a:extLst>
              <a:ext uri="{FF2B5EF4-FFF2-40B4-BE49-F238E27FC236}">
                <a16:creationId xmlns:a16="http://schemas.microsoft.com/office/drawing/2014/main" id="{29C14748-D7D3-447B-BF15-FA1BE4CA8B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16" y="2895600"/>
            <a:ext cx="3909833" cy="358228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56B14765-F08C-4EC6-B435-A03A081280BF}"/>
              </a:ext>
            </a:extLst>
          </p:cNvPr>
          <p:cNvSpPr txBox="1"/>
          <p:nvPr/>
        </p:nvSpPr>
        <p:spPr>
          <a:xfrm>
            <a:off x="5494066" y="5277557"/>
            <a:ext cx="6450283" cy="1200329"/>
          </a:xfrm>
          <a:prstGeom prst="rect">
            <a:avLst/>
          </a:prstGeom>
          <a:noFill/>
        </p:spPr>
        <p:txBody>
          <a:bodyPr wrap="square" rtlCol="0">
            <a:spAutoFit/>
          </a:bodyPr>
          <a:lstStyle/>
          <a:p>
            <a:r>
              <a:rPr kumimoji="1" lang="ja-JP" altLang="en-US" sz="3600" b="1">
                <a:solidFill>
                  <a:srgbClr val="FF0000"/>
                </a:solidFill>
              </a:rPr>
              <a:t>☆適度</a:t>
            </a:r>
            <a:r>
              <a:rPr kumimoji="1" lang="ja-JP" altLang="en-US" sz="3600" b="1" dirty="0">
                <a:solidFill>
                  <a:srgbClr val="FF0000"/>
                </a:solidFill>
              </a:rPr>
              <a:t>なゲームプレイによって脳の活性化が期待できる！</a:t>
            </a:r>
          </a:p>
        </p:txBody>
      </p:sp>
    </p:spTree>
    <p:extLst>
      <p:ext uri="{BB962C8B-B14F-4D97-AF65-F5344CB8AC3E}">
        <p14:creationId xmlns:p14="http://schemas.microsoft.com/office/powerpoint/2010/main" val="314108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0326AF-4C31-45B7-95A8-524C827334C1}"/>
              </a:ext>
            </a:extLst>
          </p:cNvPr>
          <p:cNvSpPr>
            <a:spLocks noGrp="1"/>
          </p:cNvSpPr>
          <p:nvPr>
            <p:ph type="title"/>
          </p:nvPr>
        </p:nvSpPr>
        <p:spPr>
          <a:xfrm>
            <a:off x="764996" y="1079745"/>
            <a:ext cx="8825659" cy="1379755"/>
          </a:xfrm>
        </p:spPr>
        <p:txBody>
          <a:bodyPr/>
          <a:lstStyle/>
          <a:p>
            <a:r>
              <a:rPr kumimoji="1" lang="ja-JP" altLang="en-US" dirty="0"/>
              <a:t>脳が活性化するとどうなるのか？</a:t>
            </a:r>
          </a:p>
        </p:txBody>
      </p:sp>
      <p:sp>
        <p:nvSpPr>
          <p:cNvPr id="3" name="テキスト プレースホルダー 2">
            <a:extLst>
              <a:ext uri="{FF2B5EF4-FFF2-40B4-BE49-F238E27FC236}">
                <a16:creationId xmlns:a16="http://schemas.microsoft.com/office/drawing/2014/main" id="{32432E2C-1CC4-4E01-994B-077C7EDE276C}"/>
              </a:ext>
            </a:extLst>
          </p:cNvPr>
          <p:cNvSpPr>
            <a:spLocks noGrp="1"/>
          </p:cNvSpPr>
          <p:nvPr>
            <p:ph type="body" sz="half" idx="2"/>
          </p:nvPr>
        </p:nvSpPr>
        <p:spPr>
          <a:xfrm>
            <a:off x="764996" y="3429000"/>
            <a:ext cx="9605574" cy="2506435"/>
          </a:xfrm>
        </p:spPr>
        <p:txBody>
          <a:bodyPr>
            <a:noAutofit/>
          </a:bodyPr>
          <a:lstStyle/>
          <a:p>
            <a:r>
              <a:rPr kumimoji="1" lang="ja-JP" altLang="en-US" sz="4000" dirty="0"/>
              <a:t>脳内ネットワーク（脳に存在するネットワークで心と関係する）が広がり</a:t>
            </a:r>
            <a:endParaRPr kumimoji="1" lang="en-US" altLang="ja-JP" sz="4000" dirty="0"/>
          </a:p>
          <a:p>
            <a:r>
              <a:rPr kumimoji="1" lang="ja-JP" altLang="en-US" sz="4000" dirty="0"/>
              <a:t>膨大な</a:t>
            </a:r>
            <a:r>
              <a:rPr kumimoji="1" lang="ja-JP" altLang="en-US" sz="4000" dirty="0">
                <a:solidFill>
                  <a:srgbClr val="FF0000"/>
                </a:solidFill>
              </a:rPr>
              <a:t>選択肢</a:t>
            </a:r>
            <a:r>
              <a:rPr lang="ja-JP" altLang="en-US" sz="4000" dirty="0">
                <a:solidFill>
                  <a:srgbClr val="FF0000"/>
                </a:solidFill>
              </a:rPr>
              <a:t>の中から最適なルー</a:t>
            </a:r>
            <a:r>
              <a:rPr kumimoji="1" lang="ja-JP" altLang="en-US" sz="4000" dirty="0">
                <a:solidFill>
                  <a:srgbClr val="FF0000"/>
                </a:solidFill>
              </a:rPr>
              <a:t>トを選択できる</a:t>
            </a:r>
            <a:r>
              <a:rPr kumimoji="1" lang="ja-JP" altLang="en-US" sz="4000" dirty="0"/>
              <a:t>ようになる。</a:t>
            </a:r>
          </a:p>
        </p:txBody>
      </p:sp>
    </p:spTree>
    <p:extLst>
      <p:ext uri="{BB962C8B-B14F-4D97-AF65-F5344CB8AC3E}">
        <p14:creationId xmlns:p14="http://schemas.microsoft.com/office/powerpoint/2010/main" val="1510315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F1D7FC-FD84-465B-9F50-8E27B093DE90}"/>
              </a:ext>
            </a:extLst>
          </p:cNvPr>
          <p:cNvSpPr>
            <a:spLocks noGrp="1"/>
          </p:cNvSpPr>
          <p:nvPr>
            <p:ph type="title"/>
          </p:nvPr>
        </p:nvSpPr>
        <p:spPr>
          <a:xfrm>
            <a:off x="767784" y="656541"/>
            <a:ext cx="8576876" cy="1320496"/>
          </a:xfrm>
        </p:spPr>
        <p:txBody>
          <a:bodyPr/>
          <a:lstStyle/>
          <a:p>
            <a:r>
              <a:rPr kumimoji="1" lang="ja-JP" altLang="en-US" dirty="0"/>
              <a:t>脳を活性化させる</a:t>
            </a:r>
            <a:r>
              <a:rPr lang="ja-JP" altLang="en-US" dirty="0"/>
              <a:t>ゲーム</a:t>
            </a:r>
            <a:br>
              <a:rPr kumimoji="1" lang="en-US" altLang="ja-JP" dirty="0"/>
            </a:br>
            <a:r>
              <a:rPr kumimoji="1" lang="ja-JP" altLang="en-US" sz="4400" b="1" dirty="0">
                <a:solidFill>
                  <a:srgbClr val="FFFF00"/>
                </a:solidFill>
              </a:rPr>
              <a:t>ぷよぷよ</a:t>
            </a:r>
            <a:endParaRPr kumimoji="1" lang="ja-JP" altLang="en-US" b="1" dirty="0">
              <a:solidFill>
                <a:srgbClr val="FFFF00"/>
              </a:solidFill>
            </a:endParaRPr>
          </a:p>
        </p:txBody>
      </p:sp>
      <p:sp>
        <p:nvSpPr>
          <p:cNvPr id="6" name="コンテンツ プレースホルダー 5">
            <a:extLst>
              <a:ext uri="{FF2B5EF4-FFF2-40B4-BE49-F238E27FC236}">
                <a16:creationId xmlns:a16="http://schemas.microsoft.com/office/drawing/2014/main" id="{72E89112-BC3F-4A7C-9F35-90E1597B00F3}"/>
              </a:ext>
            </a:extLst>
          </p:cNvPr>
          <p:cNvSpPr>
            <a:spLocks noGrp="1"/>
          </p:cNvSpPr>
          <p:nvPr>
            <p:ph sz="quarter" idx="4"/>
          </p:nvPr>
        </p:nvSpPr>
        <p:spPr>
          <a:xfrm>
            <a:off x="380274" y="2849336"/>
            <a:ext cx="9931217" cy="2692936"/>
          </a:xfrm>
        </p:spPr>
        <p:txBody>
          <a:bodyPr>
            <a:normAutofit fontScale="25000" lnSpcReduction="20000"/>
          </a:bodyPr>
          <a:lstStyle/>
          <a:p>
            <a:pPr marL="0" indent="0">
              <a:buNone/>
            </a:pPr>
            <a:r>
              <a:rPr kumimoji="1" lang="ja-JP" altLang="en-US" sz="19200" dirty="0"/>
              <a:t>相手を意識し勝利したい！</a:t>
            </a:r>
            <a:endParaRPr kumimoji="1" lang="en-US" altLang="ja-JP" sz="19200" dirty="0"/>
          </a:p>
          <a:p>
            <a:pPr marL="0" indent="0">
              <a:buNone/>
            </a:pPr>
            <a:r>
              <a:rPr kumimoji="1" lang="ja-JP" altLang="en-US" sz="19200" dirty="0"/>
              <a:t>という気持ちで</a:t>
            </a:r>
            <a:r>
              <a:rPr lang="ja-JP" altLang="en-US" sz="19200" dirty="0"/>
              <a:t>プレイ</a:t>
            </a:r>
            <a:endParaRPr lang="en-US" altLang="ja-JP" sz="19200" dirty="0"/>
          </a:p>
          <a:p>
            <a:pPr marL="0" indent="0">
              <a:buNone/>
            </a:pPr>
            <a:r>
              <a:rPr lang="ja-JP" altLang="en-US" sz="19200" dirty="0"/>
              <a:t>　　　　　　　⇓</a:t>
            </a:r>
            <a:endParaRPr lang="en-US" altLang="ja-JP" sz="19200" dirty="0"/>
          </a:p>
          <a:p>
            <a:pPr marL="0" indent="0">
              <a:buNone/>
            </a:pPr>
            <a:r>
              <a:rPr lang="ja-JP" altLang="en-US" sz="19200" dirty="0"/>
              <a:t>脳内物質が分泌され脳を活性化</a:t>
            </a:r>
            <a:endParaRPr kumimoji="1" lang="en-US" altLang="ja-JP" sz="19200" dirty="0"/>
          </a:p>
        </p:txBody>
      </p:sp>
      <p:pic>
        <p:nvPicPr>
          <p:cNvPr id="7" name="Picture 2" descr="脳波のイラスト | かわいいフリー素材集 いらすとや">
            <a:extLst>
              <a:ext uri="{FF2B5EF4-FFF2-40B4-BE49-F238E27FC236}">
                <a16:creationId xmlns:a16="http://schemas.microsoft.com/office/drawing/2014/main" id="{74B0AFD3-C052-4DA6-80DA-E52961D62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2787" y="2849336"/>
            <a:ext cx="2948939" cy="3192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88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ボードルーム">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689A217EF3DB24B98210CE3EE7B1368" ma:contentTypeVersion="12" ma:contentTypeDescription="新しいドキュメントを作成します。" ma:contentTypeScope="" ma:versionID="3cbf27ef7f6c8141e7917561c47636f8">
  <xsd:schema xmlns:xsd="http://www.w3.org/2001/XMLSchema" xmlns:xs="http://www.w3.org/2001/XMLSchema" xmlns:p="http://schemas.microsoft.com/office/2006/metadata/properties" xmlns:ns2="27a439a3-6bda-4692-bced-01bb08ee2b75" targetNamespace="http://schemas.microsoft.com/office/2006/metadata/properties" ma:root="true" ma:fieldsID="dcd115ee4eab784e84cb080ad927bc55" ns2:_="">
    <xsd:import namespace="27a439a3-6bda-4692-bced-01bb08ee2b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a439a3-6bda-4692-bced-01bb08ee2b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48d10230-508a-4083-a2fa-9554a6dd0c2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7a439a3-6bda-4692-bced-01bb08ee2b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3EE6409-4FAC-4C5B-8E14-C0C7A0610ED2}"/>
</file>

<file path=customXml/itemProps2.xml><?xml version="1.0" encoding="utf-8"?>
<ds:datastoreItem xmlns:ds="http://schemas.openxmlformats.org/officeDocument/2006/customXml" ds:itemID="{622E071F-C68D-4525-BF00-8B6CB8243C23}">
  <ds:schemaRefs>
    <ds:schemaRef ds:uri="http://schemas.microsoft.com/sharepoint/v3/contenttype/forms"/>
  </ds:schemaRefs>
</ds:datastoreItem>
</file>

<file path=customXml/itemProps3.xml><?xml version="1.0" encoding="utf-8"?>
<ds:datastoreItem xmlns:ds="http://schemas.openxmlformats.org/officeDocument/2006/customXml" ds:itemID="{82E08643-C23C-42B7-A745-88B13F9D78C1}"/>
</file>

<file path=docProps/app.xml><?xml version="1.0" encoding="utf-8"?>
<Properties xmlns="http://schemas.openxmlformats.org/officeDocument/2006/extended-properties" xmlns:vt="http://schemas.openxmlformats.org/officeDocument/2006/docPropsVTypes">
  <Template>TM02900722[[fn=イオン ボードルーム]]</Template>
  <TotalTime>851</TotalTime>
  <Words>403</Words>
  <Application>Microsoft Office PowerPoint</Application>
  <PresentationFormat>ワイド画面</PresentationFormat>
  <Paragraphs>44</Paragraphs>
  <Slides>12</Slides>
  <Notes>0</Notes>
  <HiddenSlides>0</HiddenSlides>
  <MMClips>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HGP創英ﾌﾟﾚｾﾞﾝｽEB</vt:lpstr>
      <vt:lpstr>メイリオ</vt:lpstr>
      <vt:lpstr>游ゴシック</vt:lpstr>
      <vt:lpstr>Arial</vt:lpstr>
      <vt:lpstr>Century Gothic</vt:lpstr>
      <vt:lpstr>Wingdings 3</vt:lpstr>
      <vt:lpstr>イオン ボードルーム</vt:lpstr>
      <vt:lpstr>e-sportsと体のつながり</vt:lpstr>
      <vt:lpstr>結論</vt:lpstr>
      <vt:lpstr>アンケートの中から注目した意見</vt:lpstr>
      <vt:lpstr>・視力に悪影響を与える</vt:lpstr>
      <vt:lpstr>すべて手元作業！</vt:lpstr>
      <vt:lpstr>視力が下がらないようにするには</vt:lpstr>
      <vt:lpstr>・ゲーム依存が増える</vt:lpstr>
      <vt:lpstr>脳が活性化するとどうなるのか？</vt:lpstr>
      <vt:lpstr>脳を活性化させるゲーム ぷよぷよ</vt:lpstr>
      <vt:lpstr>PowerPoint プレゼンテーション</vt:lpstr>
      <vt:lpstr>まとめ</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e-sportsの魅力</dc:title>
  <dc:creator>ニシナカ　イチカ</dc:creator>
  <cp:lastModifiedBy>包山　彩音</cp:lastModifiedBy>
  <cp:revision>70</cp:revision>
  <dcterms:created xsi:type="dcterms:W3CDTF">2024-02-19T05:42:18Z</dcterms:created>
  <dcterms:modified xsi:type="dcterms:W3CDTF">2024-03-18T07:19:14Z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0x0101005689A217EF3DB24B98210CE3EE7B1368</vt:lpwstr>
  </property>
</Properties>
</file>